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336" r:id="rId5"/>
    <p:sldId id="259" r:id="rId6"/>
    <p:sldId id="273" r:id="rId7"/>
    <p:sldId id="274" r:id="rId8"/>
    <p:sldId id="335" r:id="rId9"/>
    <p:sldId id="270" r:id="rId10"/>
    <p:sldId id="343" r:id="rId11"/>
    <p:sldId id="337" r:id="rId12"/>
    <p:sldId id="338" r:id="rId13"/>
    <p:sldId id="339" r:id="rId14"/>
    <p:sldId id="340" r:id="rId15"/>
    <p:sldId id="341" r:id="rId16"/>
    <p:sldId id="342" r:id="rId17"/>
    <p:sldId id="344" r:id="rId18"/>
    <p:sldId id="345" r:id="rId19"/>
    <p:sldId id="346" r:id="rId20"/>
    <p:sldId id="347" r:id="rId21"/>
    <p:sldId id="348" r:id="rId22"/>
    <p:sldId id="349" r:id="rId23"/>
    <p:sldId id="351" r:id="rId24"/>
    <p:sldId id="35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29"/>
    <p:restoredTop sz="94615"/>
  </p:normalViewPr>
  <p:slideViewPr>
    <p:cSldViewPr snapToGrid="0">
      <p:cViewPr>
        <p:scale>
          <a:sx n="72" d="100"/>
          <a:sy n="72" d="100"/>
        </p:scale>
        <p:origin x="2144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4BDF92-39CA-1F45-87DD-72C9A2B85B6A}" type="datetimeFigureOut">
              <a:rPr lang="en-US" smtClean="0"/>
              <a:t>5/20/24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892424-25C1-994A-BF1F-5E16F73BE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0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892424-25C1-994A-BF1F-5E16F73BE1D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243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5444A-7190-A4E4-DA30-E142D14782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CED9FE-C87F-2267-4B81-8F24B232B7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2397A-4496-A092-FE65-3D1BDBAA5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46EF2-118C-DC46-A20B-F1754C9E048C}" type="datetimeFigureOut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C342E-0833-8D09-EACC-A13B78EA5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BE4DE-5254-E22C-E5D9-E101CF256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548ED-9847-8B4D-9B9A-9D1071DA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920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AFE37-3F23-FD5D-E9CA-C0336E386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9C6458-4E3D-7C79-123D-8A232DDD58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E85D52-607C-0BB7-23BD-59BFA33E1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46EF2-118C-DC46-A20B-F1754C9E048C}" type="datetimeFigureOut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78932-9BD2-7393-9821-9CCBD1D7A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7ABEE1-C096-46AD-ABAE-9D5E12127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548ED-9847-8B4D-9B9A-9D1071DA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488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72345B-03CC-30C0-4691-AAEC48B4B8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890B5C-A008-854B-74D7-D509645779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8CF27-39A1-D8F3-3300-D32D5A5E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46EF2-118C-DC46-A20B-F1754C9E048C}" type="datetimeFigureOut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06443-7EC5-1110-72FF-A7482A6FD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82C85-308C-5835-F88F-506369985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548ED-9847-8B4D-9B9A-9D1071DA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611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3445B-9E87-F209-82D1-BAC681D45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00253-366A-2A52-DBBC-348BADE83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A0590-0F6A-105B-D190-F8191AF7B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46EF2-118C-DC46-A20B-F1754C9E048C}" type="datetimeFigureOut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48522-2FB5-A257-10AE-6931350A6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C9AC3-7E49-704E-3686-D154E34D3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548ED-9847-8B4D-9B9A-9D1071DA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99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1BA44-A59C-04AE-9BC8-918D8145C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E66531-334D-1706-D673-027747AE6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95B2D-AEA7-0662-4071-E2C1B1E5D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46EF2-118C-DC46-A20B-F1754C9E048C}" type="datetimeFigureOut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42FA4-66CF-CE3B-090E-07FB27A9B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18DE7-A3AA-24B1-580C-92A695A48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548ED-9847-8B4D-9B9A-9D1071DA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583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78089-F971-554E-26BF-DEA132FA3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8A007-69F8-96F1-5C49-1CAE1E9977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0E0A2E-524D-A497-10A3-B1BA2980D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6F0BE1-1077-42CA-784C-3ED3206D1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46EF2-118C-DC46-A20B-F1754C9E048C}" type="datetimeFigureOut">
              <a:rPr lang="en-US" smtClean="0"/>
              <a:t>5/20/24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ADC9B1-D556-1BCE-62FF-96AB7E669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F3EDDF-D660-F273-5559-42F4FCF2B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548ED-9847-8B4D-9B9A-9D1071DA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980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78881-6F78-8AF4-57B6-5F0A7F557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B36151-40AA-9F29-3923-A64EC7DCD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F12ACB-6704-3BDF-5B74-031693B26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C732DA-589D-9F7F-4153-BFC4EF9588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60DC3D-7D0D-8AA0-420B-85C2288D39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94F22B-DBF2-8A86-D2C1-9DFEADC3C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46EF2-118C-DC46-A20B-F1754C9E048C}" type="datetimeFigureOut">
              <a:rPr lang="en-US" smtClean="0"/>
              <a:t>5/20/24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1E9E73-93F1-42A5-9766-2F179D4EE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BEE205-BC6F-2323-4D53-AA121A5FE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548ED-9847-8B4D-9B9A-9D1071DA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2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DB67C-8664-CE73-1B7B-D55FD2053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E3702D-368D-CDDB-C4F9-E7B7D053D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46EF2-118C-DC46-A20B-F1754C9E048C}" type="datetimeFigureOut">
              <a:rPr lang="en-US" smtClean="0"/>
              <a:t>5/20/24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F09D98-2C21-C8C8-AC16-0E1F13995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3EFF1-CA5B-A098-7633-C3BA6B9CB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548ED-9847-8B4D-9B9A-9D1071DA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763080-BD71-DF2B-92D6-DE25A673E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46EF2-118C-DC46-A20B-F1754C9E048C}" type="datetimeFigureOut">
              <a:rPr lang="en-US" smtClean="0"/>
              <a:t>5/20/24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76B79C-8581-D0EC-513B-CDBEDB448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5DDA80-3FD3-2A7E-27FD-D8590B598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548ED-9847-8B4D-9B9A-9D1071DA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76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875A6-10DA-B46A-818C-59AF5D210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AA87A-8B3D-F02E-08FF-6BA3182AF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7E33C8-6566-9C34-4C41-C5951CE4E0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F29AA6-07A3-9DFE-A1E1-B98E6F333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46EF2-118C-DC46-A20B-F1754C9E048C}" type="datetimeFigureOut">
              <a:rPr lang="en-US" smtClean="0"/>
              <a:t>5/20/24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C4C326-7FCA-BCC5-014C-451CDF8A6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65DD62-F361-CC91-76E0-0250DE86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548ED-9847-8B4D-9B9A-9D1071DA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838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25A53-EC89-F577-1FCD-B3FA2E2AB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C349EC-52CC-136C-7BE2-D63A8495F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7BBBFC-80A9-24CF-0F47-A05C4A2F8C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45DDE7-B8A9-46CC-DCDC-836483D86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46EF2-118C-DC46-A20B-F1754C9E048C}" type="datetimeFigureOut">
              <a:rPr lang="en-US" smtClean="0"/>
              <a:t>5/20/24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F1903C-0A9C-43EA-97BE-29A499D49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C3107-8ED1-D53D-F5E9-8A1547FB0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548ED-9847-8B4D-9B9A-9D1071DA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721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C4020E-28AD-1A79-9051-AC3D07013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91E99-A2CD-EB68-1779-AC73EC0BD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ADCDB-FB14-F554-AE84-67EDD99A0B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46EF2-118C-DC46-A20B-F1754C9E048C}" type="datetimeFigureOut">
              <a:rPr lang="en-US" smtClean="0"/>
              <a:t>5/20/24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21195-4E65-C1CC-DC23-76F183E2F7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1AE28-4917-136C-6612-A3A1F2C5C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548ED-9847-8B4D-9B9A-9D1071DA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524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8.sv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0.svg"/><Relationship Id="rId10" Type="http://schemas.openxmlformats.org/officeDocument/2006/relationships/image" Target="../media/image34.sv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7" Type="http://schemas.openxmlformats.org/officeDocument/2006/relationships/image" Target="../media/image49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3.svg"/><Relationship Id="rId7" Type="http://schemas.openxmlformats.org/officeDocument/2006/relationships/image" Target="../media/image5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7" Type="http://schemas.openxmlformats.org/officeDocument/2006/relationships/image" Target="../media/image6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7" Type="http://schemas.openxmlformats.org/officeDocument/2006/relationships/image" Target="../media/image67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7" Type="http://schemas.openxmlformats.org/officeDocument/2006/relationships/image" Target="../media/image7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7BD4B-F7FB-29F1-88F4-C70D8BB321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Timing Variation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015E8F-1345-1D60-75CD-1A0B98AE5F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2/6/2024</a:t>
            </a:r>
          </a:p>
        </p:txBody>
      </p:sp>
    </p:spTree>
    <p:extLst>
      <p:ext uri="{BB962C8B-B14F-4D97-AF65-F5344CB8AC3E}">
        <p14:creationId xmlns:p14="http://schemas.microsoft.com/office/powerpoint/2010/main" val="4066945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12DF9BE-BDBB-B550-E0ED-09A747C53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795052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Nonlinearity Scores</a:t>
            </a:r>
          </a:p>
        </p:txBody>
      </p:sp>
      <p:pic>
        <p:nvPicPr>
          <p:cNvPr id="3" name="Picture 2" descr="A comparison of blue and white bars&#10;&#10;Description automatically generated with medium confidence">
            <a:extLst>
              <a:ext uri="{FF2B5EF4-FFF2-40B4-BE49-F238E27FC236}">
                <a16:creationId xmlns:a16="http://schemas.microsoft.com/office/drawing/2014/main" id="{AD42F734-50A2-C67F-7D43-04AE9E2D6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30985"/>
            <a:ext cx="9964788" cy="358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197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E934B-99BE-CFA5-C280-A5B8CC7F7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High Conductance Conditions</a:t>
            </a:r>
          </a:p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GABAa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: 0.015 µS</a:t>
            </a:r>
          </a:p>
        </p:txBody>
      </p:sp>
    </p:spTree>
    <p:extLst>
      <p:ext uri="{BB962C8B-B14F-4D97-AF65-F5344CB8AC3E}">
        <p14:creationId xmlns:p14="http://schemas.microsoft.com/office/powerpoint/2010/main" val="2300304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B7CD29F4-876C-147C-E7E1-2FE98321D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024128"/>
            <a:ext cx="4572000" cy="64008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12B5629-1AA2-CC62-887F-7833F1F9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8264" y="1024128"/>
            <a:ext cx="4572000" cy="640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15040D-D224-97B5-CD49-D6049B305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446565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CASE #1: Time Offset: 0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graph of a line&#10;&#10;Description automatically generated">
            <a:extLst>
              <a:ext uri="{FF2B5EF4-FFF2-40B4-BE49-F238E27FC236}">
                <a16:creationId xmlns:a16="http://schemas.microsoft.com/office/drawing/2014/main" id="{97D2612E-76A3-6A73-F64E-2698EC1B5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86769" y="4996654"/>
            <a:ext cx="3329355" cy="39265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BE279C-03BB-96B5-D71C-64E622071037}"/>
              </a:ext>
            </a:extLst>
          </p:cNvPr>
          <p:cNvSpPr txBox="1"/>
          <p:nvPr/>
        </p:nvSpPr>
        <p:spPr>
          <a:xfrm>
            <a:off x="1904575" y="1368404"/>
            <a:ext cx="1385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400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Syn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: 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B77386-0C85-D5A0-AD4A-A43501E9C01F}"/>
              </a:ext>
            </a:extLst>
          </p:cNvPr>
          <p:cNvSpPr txBox="1"/>
          <p:nvPr/>
        </p:nvSpPr>
        <p:spPr>
          <a:xfrm>
            <a:off x="6306430" y="1368403"/>
            <a:ext cx="1385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400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Syn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: 12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BBE4764-F31E-A2FD-4212-F003018975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8271" y="550496"/>
            <a:ext cx="3200400" cy="3200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66B644F-C9B7-5404-48A9-053D471D1E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58271" y="3782087"/>
            <a:ext cx="3022573" cy="307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32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C4B56C86-C1B9-334A-DCB1-79A158458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024128"/>
            <a:ext cx="4572000" cy="64008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4232E81-A594-80DD-4C1F-4FC907E47C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8264" y="1024128"/>
            <a:ext cx="4572000" cy="640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15040D-D224-97B5-CD49-D6049B305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8968409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CASE #2: Time Offset: 5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3AB936-5EDE-E101-A3EC-2269C7F8A786}"/>
              </a:ext>
            </a:extLst>
          </p:cNvPr>
          <p:cNvSpPr txBox="1"/>
          <p:nvPr/>
        </p:nvSpPr>
        <p:spPr>
          <a:xfrm>
            <a:off x="1904575" y="1368404"/>
            <a:ext cx="1385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400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Syn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: 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E504B8-978C-524E-B8FE-EBD6556D6786}"/>
              </a:ext>
            </a:extLst>
          </p:cNvPr>
          <p:cNvSpPr txBox="1"/>
          <p:nvPr/>
        </p:nvSpPr>
        <p:spPr>
          <a:xfrm>
            <a:off x="6306430" y="1368403"/>
            <a:ext cx="1385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400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Syn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: 12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F87BB7CB-4923-407C-95D4-E62192509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70264" y="2106827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044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256A2EC1-7F95-E4A5-1E17-16E6E02EE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024128"/>
            <a:ext cx="4572000" cy="6400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24BF8BA-E242-D693-90C4-F31BAFA208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8264" y="1024128"/>
            <a:ext cx="4572000" cy="640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15040D-D224-97B5-CD49-D6049B305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15261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CASE #3: Time Offset: 10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F86F5-3CF9-4D57-3E81-30D348DCB265}"/>
              </a:ext>
            </a:extLst>
          </p:cNvPr>
          <p:cNvSpPr txBox="1"/>
          <p:nvPr/>
        </p:nvSpPr>
        <p:spPr>
          <a:xfrm>
            <a:off x="1904575" y="1368404"/>
            <a:ext cx="1385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400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Syn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: 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BC0D7B-A3B5-CFDD-ECDB-D2B393286C8C}"/>
              </a:ext>
            </a:extLst>
          </p:cNvPr>
          <p:cNvSpPr txBox="1"/>
          <p:nvPr/>
        </p:nvSpPr>
        <p:spPr>
          <a:xfrm>
            <a:off x="6306430" y="1368403"/>
            <a:ext cx="1385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400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Syn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: 12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167A6A2-B8E3-6D2A-3689-5A9F34C85A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61119" y="2057399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783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DE6585F9-119F-54C1-C854-E7BDE3C14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024128"/>
            <a:ext cx="4572000" cy="6400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025ADAC-8406-470A-98D4-CAEDA6EAF9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8264" y="1024128"/>
            <a:ext cx="4572000" cy="640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15040D-D224-97B5-CD49-D6049B305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40573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CASE #4: Time Offset: 15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623782-E25F-ED4F-7904-A6896733F0F2}"/>
              </a:ext>
            </a:extLst>
          </p:cNvPr>
          <p:cNvSpPr txBox="1"/>
          <p:nvPr/>
        </p:nvSpPr>
        <p:spPr>
          <a:xfrm>
            <a:off x="1904575" y="1368404"/>
            <a:ext cx="1385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400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Syn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: 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3F40A7-88F1-237F-CEDE-97C957952F50}"/>
              </a:ext>
            </a:extLst>
          </p:cNvPr>
          <p:cNvSpPr txBox="1"/>
          <p:nvPr/>
        </p:nvSpPr>
        <p:spPr>
          <a:xfrm>
            <a:off x="6306430" y="1368403"/>
            <a:ext cx="1385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400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Syn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: 12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1DC0D60-2E1C-0D6B-08D9-B42732095B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61120" y="2057400"/>
            <a:ext cx="32189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7DE8E70-F3C1-DE9F-B0A0-820639E5B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795052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Compiled I/O Curve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EF06720-3A37-F661-6702-6FB9F4176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5624" y="1829308"/>
            <a:ext cx="43180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50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F119627-1C96-ED58-D97F-E3490C69E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795052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Nonlinearity Scores</a:t>
            </a:r>
          </a:p>
        </p:txBody>
      </p:sp>
      <p:pic>
        <p:nvPicPr>
          <p:cNvPr id="3" name="Picture 2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9C8AF344-786D-9F56-5839-5DCA432A6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50" y="1981708"/>
            <a:ext cx="11477807" cy="413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321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E934B-99BE-CFA5-C280-A5B8CC7F7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High Conductance + Shorter Tau Conditions</a:t>
            </a:r>
          </a:p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GABAa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: 0.015 µS</a:t>
            </a:r>
          </a:p>
          <a:p>
            <a:pPr marL="0" indent="0" algn="ctr">
              <a:buNone/>
            </a:pP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tau</a:t>
            </a:r>
            <a:r>
              <a:rPr lang="en-US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NMDA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b="1" strike="sngStrike" dirty="0">
                <a:latin typeface="Arial" panose="020B0604020202020204" pitchFamily="34" charset="0"/>
                <a:cs typeface="Arial" panose="020B0604020202020204" pitchFamily="34" charset="0"/>
              </a:rPr>
              <a:t>18.8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10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0629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05531861-512C-037D-235C-380878BC0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68" y="1024128"/>
            <a:ext cx="4572000" cy="64008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D6A6F57-899D-B229-9A59-071DA9F9B0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8264" y="1024128"/>
            <a:ext cx="4572000" cy="640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15040D-D224-97B5-CD49-D6049B305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446565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CASE #1: Time Offset: 0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graph of a line&#10;&#10;Description automatically generated">
            <a:extLst>
              <a:ext uri="{FF2B5EF4-FFF2-40B4-BE49-F238E27FC236}">
                <a16:creationId xmlns:a16="http://schemas.microsoft.com/office/drawing/2014/main" id="{97D2612E-76A3-6A73-F64E-2698EC1B5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86769" y="4996654"/>
            <a:ext cx="3329355" cy="39265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BE279C-03BB-96B5-D71C-64E622071037}"/>
              </a:ext>
            </a:extLst>
          </p:cNvPr>
          <p:cNvSpPr txBox="1"/>
          <p:nvPr/>
        </p:nvSpPr>
        <p:spPr>
          <a:xfrm>
            <a:off x="1904575" y="1368404"/>
            <a:ext cx="1385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400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Syn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: 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B77386-0C85-D5A0-AD4A-A43501E9C01F}"/>
              </a:ext>
            </a:extLst>
          </p:cNvPr>
          <p:cNvSpPr txBox="1"/>
          <p:nvPr/>
        </p:nvSpPr>
        <p:spPr>
          <a:xfrm>
            <a:off x="6306430" y="1368403"/>
            <a:ext cx="1385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400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Syn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: 12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BD62E7D-8E70-6C6B-BBFC-6B84CD57F2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22798" y="2236555"/>
            <a:ext cx="3469202" cy="344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348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DF99A-C8CD-74DB-5E3C-CB3F24D0D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3411E-53AE-08EF-60A9-11FB1AFBD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need to investigate the effects of timing between our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oscillatory inhibitory gamma rhythm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our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excitatory inputs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We will take a look at the voltage traces, conductance traces, activation times, and the corresponding dendritic I/O curves that arise as a result.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643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FEBDF8D-608B-EE25-D607-6E9184A1A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024128"/>
            <a:ext cx="4572000" cy="6400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5EF2C63-FB9D-2971-A642-D0328A011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8264" y="1024128"/>
            <a:ext cx="4572000" cy="640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15040D-D224-97B5-CD49-D6049B305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8968409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CASE #2: Time Offset: 5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3AB936-5EDE-E101-A3EC-2269C7F8A786}"/>
              </a:ext>
            </a:extLst>
          </p:cNvPr>
          <p:cNvSpPr txBox="1"/>
          <p:nvPr/>
        </p:nvSpPr>
        <p:spPr>
          <a:xfrm>
            <a:off x="1904575" y="1368404"/>
            <a:ext cx="1385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400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Syn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: 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E504B8-978C-524E-B8FE-EBD6556D6786}"/>
              </a:ext>
            </a:extLst>
          </p:cNvPr>
          <p:cNvSpPr txBox="1"/>
          <p:nvPr/>
        </p:nvSpPr>
        <p:spPr>
          <a:xfrm>
            <a:off x="6306430" y="1368403"/>
            <a:ext cx="1385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400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Syn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: 12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ACECDAB-FB4F-1099-C7C7-42AE459F5A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73541" y="2223247"/>
            <a:ext cx="3090505" cy="307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115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12B2025-8476-F9D4-2945-5E63A0812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024128"/>
            <a:ext cx="4572000" cy="64008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DF1A56F-8E1E-4904-BB3F-9A1FABAB8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8264" y="1024128"/>
            <a:ext cx="4572000" cy="640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15040D-D224-97B5-CD49-D6049B305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15261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CASE #3: Time Offset: 10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F86F5-3CF9-4D57-3E81-30D348DCB265}"/>
              </a:ext>
            </a:extLst>
          </p:cNvPr>
          <p:cNvSpPr txBox="1"/>
          <p:nvPr/>
        </p:nvSpPr>
        <p:spPr>
          <a:xfrm>
            <a:off x="1904575" y="1368404"/>
            <a:ext cx="1385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400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Syn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: 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BC0D7B-A3B5-CFDD-ECDB-D2B393286C8C}"/>
              </a:ext>
            </a:extLst>
          </p:cNvPr>
          <p:cNvSpPr txBox="1"/>
          <p:nvPr/>
        </p:nvSpPr>
        <p:spPr>
          <a:xfrm>
            <a:off x="6306430" y="1368403"/>
            <a:ext cx="1385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400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Syn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: 12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2CB9BE5-1EEA-3B39-5E70-DC21EC32BD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25190" y="2344858"/>
            <a:ext cx="3228270" cy="320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99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D2430B44-C69A-ED8B-9EE8-1343CF4F5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024128"/>
            <a:ext cx="4572000" cy="64008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5E5D12B-7DBA-7549-87B4-5D78C9623E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8264" y="1024128"/>
            <a:ext cx="4572000" cy="640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15040D-D224-97B5-CD49-D6049B305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40573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CASE #4: Time Offset: 15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623782-E25F-ED4F-7904-A6896733F0F2}"/>
              </a:ext>
            </a:extLst>
          </p:cNvPr>
          <p:cNvSpPr txBox="1"/>
          <p:nvPr/>
        </p:nvSpPr>
        <p:spPr>
          <a:xfrm>
            <a:off x="1904575" y="1368404"/>
            <a:ext cx="1385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400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Syn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: 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3F40A7-88F1-237F-CEDE-97C957952F50}"/>
              </a:ext>
            </a:extLst>
          </p:cNvPr>
          <p:cNvSpPr txBox="1"/>
          <p:nvPr/>
        </p:nvSpPr>
        <p:spPr>
          <a:xfrm>
            <a:off x="6306430" y="1368403"/>
            <a:ext cx="1385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400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Syn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: 12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DBB0647-218A-85FE-527D-28CA151A87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70264" y="2532528"/>
            <a:ext cx="2764131" cy="274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52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C040DA-C99E-0C9A-87C0-A2A2446B1E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07755" y="1825625"/>
            <a:ext cx="4376490" cy="435133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56D851E-EB66-1168-9AEB-40E9499EC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795052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Compiled I/O Curve</a:t>
            </a:r>
          </a:p>
        </p:txBody>
      </p:sp>
    </p:spTree>
    <p:extLst>
      <p:ext uri="{BB962C8B-B14F-4D97-AF65-F5344CB8AC3E}">
        <p14:creationId xmlns:p14="http://schemas.microsoft.com/office/powerpoint/2010/main" val="1138541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arison of blue and white bars&#10;&#10;Description automatically generated">
            <a:extLst>
              <a:ext uri="{FF2B5EF4-FFF2-40B4-BE49-F238E27FC236}">
                <a16:creationId xmlns:a16="http://schemas.microsoft.com/office/drawing/2014/main" id="{B405AEA6-3D85-4C4A-0877-8F042923A4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08952"/>
            <a:ext cx="10515600" cy="3784684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CB75E1C-9FB8-5956-1120-A394E2154D0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67950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Nonlinearity Scores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783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AEA45-98DF-5B1D-0B02-47E176B21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Model Parameters</a:t>
            </a:r>
            <a:endParaRPr lang="en-US" dirty="0"/>
          </a:p>
        </p:txBody>
      </p:sp>
      <p:pic>
        <p:nvPicPr>
          <p:cNvPr id="5" name="Picture 4" descr="A graph showing a network of lines&#10;&#10;Description automatically generated with medium confidence">
            <a:extLst>
              <a:ext uri="{FF2B5EF4-FFF2-40B4-BE49-F238E27FC236}">
                <a16:creationId xmlns:a16="http://schemas.microsoft.com/office/drawing/2014/main" id="{4F881F9C-C29C-204D-168B-74BAFA8E7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79113"/>
            <a:ext cx="5074066" cy="34196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E693D2-EE36-93F6-2F11-B9FF98161B0D}"/>
              </a:ext>
            </a:extLst>
          </p:cNvPr>
          <p:cNvSpPr txBox="1"/>
          <p:nvPr/>
        </p:nvSpPr>
        <p:spPr>
          <a:xfrm>
            <a:off x="6214208" y="475545"/>
            <a:ext cx="363415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effectLst/>
                <a:latin typeface="Helvetica Neue" panose="02000503000000020004" pitchFamily="2" charset="0"/>
              </a:rPr>
              <a:t>Inhibitory Gamma</a:t>
            </a:r>
            <a:endParaRPr lang="en-US" dirty="0">
              <a:solidFill>
                <a:srgbClr val="FF0000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dirty="0" err="1">
                <a:solidFill>
                  <a:srgbClr val="FF0000"/>
                </a:solidFill>
                <a:effectLst/>
                <a:latin typeface="Helvetica Neue" panose="02000503000000020004" pitchFamily="2" charset="0"/>
              </a:rPr>
              <a:t>N_syn</a:t>
            </a:r>
            <a:r>
              <a:rPr lang="en-US" dirty="0">
                <a:solidFill>
                  <a:srgbClr val="FF0000"/>
                </a:solidFill>
                <a:effectLst/>
                <a:latin typeface="Helvetica Neue" panose="02000503000000020004" pitchFamily="2" charset="0"/>
              </a:rPr>
              <a:t> = 30 (ON SOMA)</a:t>
            </a:r>
          </a:p>
          <a:p>
            <a:r>
              <a:rPr lang="en-US" dirty="0">
                <a:solidFill>
                  <a:srgbClr val="FF0000"/>
                </a:solidFill>
                <a:effectLst/>
                <a:latin typeface="Helvetica Neue" panose="02000503000000020004" pitchFamily="2" charset="0"/>
              </a:rPr>
              <a:t>Firing rate: 50 Hz</a:t>
            </a:r>
          </a:p>
          <a:p>
            <a:r>
              <a:rPr lang="en-US" dirty="0">
                <a:solidFill>
                  <a:srgbClr val="FF0000"/>
                </a:solidFill>
                <a:effectLst/>
                <a:latin typeface="Helvetica Neue" panose="02000503000000020004" pitchFamily="2" charset="0"/>
              </a:rPr>
              <a:t>Distribution: 3 </a:t>
            </a:r>
            <a:r>
              <a:rPr lang="en-US" dirty="0" err="1">
                <a:solidFill>
                  <a:srgbClr val="FF0000"/>
                </a:solidFill>
                <a:effectLst/>
                <a:latin typeface="Helvetica Neue" panose="02000503000000020004" pitchFamily="2" charset="0"/>
              </a:rPr>
              <a:t>ms</a:t>
            </a:r>
            <a:endParaRPr lang="en-US" dirty="0">
              <a:solidFill>
                <a:srgbClr val="FF0000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solidFill>
                  <a:srgbClr val="FF0000"/>
                </a:solidFill>
                <a:effectLst/>
                <a:latin typeface="Helvetica Neue" panose="02000503000000020004" pitchFamily="2" charset="0"/>
              </a:rPr>
              <a:t>Conductance: 0.005</a:t>
            </a:r>
          </a:p>
          <a:p>
            <a:endParaRPr lang="en-US" dirty="0">
              <a:solidFill>
                <a:srgbClr val="FF0000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b="1" dirty="0">
                <a:solidFill>
                  <a:srgbClr val="FF0000"/>
                </a:solidFill>
                <a:effectLst/>
                <a:latin typeface="Helvetica Neue" panose="02000503000000020004" pitchFamily="2" charset="0"/>
              </a:rPr>
              <a:t>Adjusted Current</a:t>
            </a:r>
            <a:endParaRPr lang="en-US" dirty="0">
              <a:solidFill>
                <a:srgbClr val="FF0000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solidFill>
                  <a:srgbClr val="FF0000"/>
                </a:solidFill>
                <a:effectLst/>
                <a:latin typeface="Helvetica Neue" panose="02000503000000020004" pitchFamily="2" charset="0"/>
              </a:rPr>
              <a:t>Amplitude: 1.875</a:t>
            </a:r>
          </a:p>
          <a:p>
            <a:r>
              <a:rPr lang="en-US" dirty="0">
                <a:solidFill>
                  <a:srgbClr val="FF0000"/>
                </a:solidFill>
                <a:effectLst/>
                <a:latin typeface="Helvetica Neue" panose="02000503000000020004" pitchFamily="2" charset="0"/>
              </a:rPr>
              <a:t>Noise: 0 </a:t>
            </a:r>
            <a:r>
              <a:rPr lang="en-US" dirty="0" err="1">
                <a:solidFill>
                  <a:srgbClr val="FF0000"/>
                </a:solidFill>
                <a:effectLst/>
                <a:latin typeface="Helvetica Neue" panose="02000503000000020004" pitchFamily="2" charset="0"/>
              </a:rPr>
              <a:t>nA</a:t>
            </a:r>
            <a:b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</a:br>
            <a:endParaRPr lang="en-US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b="1" dirty="0">
                <a:solidFill>
                  <a:schemeClr val="accent6"/>
                </a:solidFill>
                <a:effectLst/>
                <a:latin typeface="Helvetica Neue" panose="02000503000000020004" pitchFamily="2" charset="0"/>
              </a:rPr>
              <a:t>Stimulus</a:t>
            </a:r>
            <a:endParaRPr lang="en-US" dirty="0">
              <a:solidFill>
                <a:schemeClr val="accent6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solidFill>
                  <a:schemeClr val="accent6"/>
                </a:solidFill>
                <a:effectLst/>
                <a:latin typeface="Helvetica Neue" panose="02000503000000020004" pitchFamily="2" charset="0"/>
              </a:rPr>
              <a:t>Total synapses: 40 synapses</a:t>
            </a:r>
          </a:p>
          <a:p>
            <a:r>
              <a:rPr lang="en-US" dirty="0">
                <a:solidFill>
                  <a:schemeClr val="accent6"/>
                </a:solidFill>
                <a:effectLst/>
                <a:latin typeface="Helvetica Neue" panose="02000503000000020004" pitchFamily="2" charset="0"/>
              </a:rPr>
              <a:t>AMPA: 0.0015 µS</a:t>
            </a:r>
          </a:p>
          <a:p>
            <a:r>
              <a:rPr lang="en-US" dirty="0">
                <a:solidFill>
                  <a:schemeClr val="accent6"/>
                </a:solidFill>
                <a:effectLst/>
                <a:latin typeface="Helvetica Neue" panose="02000503000000020004" pitchFamily="2" charset="0"/>
              </a:rPr>
              <a:t>NMDA: 0.0039 µS</a:t>
            </a:r>
          </a:p>
          <a:p>
            <a:r>
              <a:rPr lang="en-US" dirty="0">
                <a:solidFill>
                  <a:schemeClr val="accent6"/>
                </a:solidFill>
                <a:effectLst/>
                <a:latin typeface="Helvetica Neue" panose="02000503000000020004" pitchFamily="2" charset="0"/>
              </a:rPr>
              <a:t>Firing rate: 50 Hz</a:t>
            </a:r>
          </a:p>
          <a:p>
            <a:r>
              <a:rPr lang="en-US" dirty="0">
                <a:solidFill>
                  <a:schemeClr val="accent6"/>
                </a:solidFill>
                <a:effectLst/>
                <a:latin typeface="Helvetica Neue" panose="02000503000000020004" pitchFamily="2" charset="0"/>
              </a:rPr>
              <a:t>Start Time: </a:t>
            </a:r>
            <a:r>
              <a:rPr lang="en-US" b="1" dirty="0">
                <a:solidFill>
                  <a:schemeClr val="accent6"/>
                </a:solidFill>
                <a:latin typeface="Helvetica Neue" panose="02000503000000020004" pitchFamily="2" charset="0"/>
              </a:rPr>
              <a:t>VARIABLE</a:t>
            </a:r>
            <a:endParaRPr lang="en-US" b="1" dirty="0">
              <a:solidFill>
                <a:schemeClr val="accent6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solidFill>
                  <a:schemeClr val="accent6"/>
                </a:solidFill>
                <a:effectLst/>
                <a:latin typeface="Helvetica Neue" panose="02000503000000020004" pitchFamily="2" charset="0"/>
              </a:rPr>
              <a:t>Noise: 0 </a:t>
            </a:r>
            <a:r>
              <a:rPr lang="en-US" dirty="0" err="1">
                <a:solidFill>
                  <a:schemeClr val="accent6"/>
                </a:solidFill>
                <a:effectLst/>
                <a:latin typeface="Helvetica Neue" panose="02000503000000020004" pitchFamily="2" charset="0"/>
              </a:rPr>
              <a:t>ms</a:t>
            </a:r>
            <a:endParaRPr lang="en-US" dirty="0">
              <a:solidFill>
                <a:schemeClr val="accent6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solidFill>
                  <a:schemeClr val="accent6"/>
                </a:solidFill>
                <a:effectLst/>
                <a:latin typeface="Helvetica Neue" panose="02000503000000020004" pitchFamily="2" charset="0"/>
              </a:rPr>
              <a:t>Location: 50% of DEND</a:t>
            </a:r>
          </a:p>
          <a:p>
            <a:r>
              <a:rPr lang="en-US" dirty="0">
                <a:solidFill>
                  <a:schemeClr val="accent6"/>
                </a:solidFill>
                <a:effectLst/>
                <a:latin typeface="Helvetica Neue" panose="02000503000000020004" pitchFamily="2" charset="0"/>
              </a:rPr>
              <a:t>(FOCAL, SYNCHED)</a:t>
            </a:r>
          </a:p>
          <a:p>
            <a:r>
              <a:rPr lang="en-US" dirty="0">
                <a:solidFill>
                  <a:schemeClr val="accent6"/>
                </a:solidFill>
                <a:effectLst/>
                <a:latin typeface="Helvetica Neue" panose="02000503000000020004" pitchFamily="2" charset="0"/>
              </a:rPr>
              <a:t>AVG: 25 trials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03ED08D6-5ECF-27CE-117A-3F622A049207}"/>
              </a:ext>
            </a:extLst>
          </p:cNvPr>
          <p:cNvSpPr/>
          <p:nvPr/>
        </p:nvSpPr>
        <p:spPr>
          <a:xfrm rot="10800000">
            <a:off x="9553764" y="3511883"/>
            <a:ext cx="316523" cy="2368061"/>
          </a:xfrm>
          <a:prstGeom prst="leftBrac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2E5C45-0310-D07F-6B95-62BA8B51850E}"/>
              </a:ext>
            </a:extLst>
          </p:cNvPr>
          <p:cNvSpPr txBox="1"/>
          <p:nvPr/>
        </p:nvSpPr>
        <p:spPr>
          <a:xfrm>
            <a:off x="9993380" y="4511247"/>
            <a:ext cx="2321169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  <a:effectLst/>
                <a:latin typeface="Helvetica Neue" panose="02000503000000020004" pitchFamily="2" charset="0"/>
              </a:rPr>
              <a:t>CONSTANT</a:t>
            </a:r>
            <a:endParaRPr lang="en-US" dirty="0">
              <a:solidFill>
                <a:schemeClr val="accent6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274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E934B-99BE-CFA5-C280-A5B8CC7F7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Medium Conductance Conditions</a:t>
            </a:r>
          </a:p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GABAa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: 0.005 µS</a:t>
            </a:r>
          </a:p>
        </p:txBody>
      </p:sp>
    </p:spTree>
    <p:extLst>
      <p:ext uri="{BB962C8B-B14F-4D97-AF65-F5344CB8AC3E}">
        <p14:creationId xmlns:p14="http://schemas.microsoft.com/office/powerpoint/2010/main" val="1407656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7CAF8647-775B-C619-4D5B-B071016D4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027906"/>
            <a:ext cx="4572000" cy="6400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1956939-BF08-3B82-1CCB-A993C3B9DC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1855" y="1027906"/>
            <a:ext cx="4572000" cy="640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15040D-D224-97B5-CD49-D6049B305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446565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CASE #1: Time Offset: 0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graph of a line&#10;&#10;Description automatically generated">
            <a:extLst>
              <a:ext uri="{FF2B5EF4-FFF2-40B4-BE49-F238E27FC236}">
                <a16:creationId xmlns:a16="http://schemas.microsoft.com/office/drawing/2014/main" id="{97D2612E-76A3-6A73-F64E-2698EC1B5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86769" y="4996654"/>
            <a:ext cx="3329355" cy="39265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BE279C-03BB-96B5-D71C-64E622071037}"/>
              </a:ext>
            </a:extLst>
          </p:cNvPr>
          <p:cNvSpPr txBox="1"/>
          <p:nvPr/>
        </p:nvSpPr>
        <p:spPr>
          <a:xfrm>
            <a:off x="1904575" y="1368404"/>
            <a:ext cx="1385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400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Syn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: 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B77386-0C85-D5A0-AD4A-A43501E9C01F}"/>
              </a:ext>
            </a:extLst>
          </p:cNvPr>
          <p:cNvSpPr txBox="1"/>
          <p:nvPr/>
        </p:nvSpPr>
        <p:spPr>
          <a:xfrm>
            <a:off x="6306430" y="1368403"/>
            <a:ext cx="1385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400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Syn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: 20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5E1AC3C-2087-6A5B-BAAC-FFE9DD69AA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61120" y="2057400"/>
            <a:ext cx="3222442" cy="320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69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E91222B0-476C-C399-0FD7-E34284446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024128"/>
            <a:ext cx="4572000" cy="64008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61E0F69-0BF9-9108-B9AA-436406BBE2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8264" y="1024128"/>
            <a:ext cx="4572000" cy="640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15040D-D224-97B5-CD49-D6049B305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8968409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CASE #2: Time Offset: 5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3AB936-5EDE-E101-A3EC-2269C7F8A786}"/>
              </a:ext>
            </a:extLst>
          </p:cNvPr>
          <p:cNvSpPr txBox="1"/>
          <p:nvPr/>
        </p:nvSpPr>
        <p:spPr>
          <a:xfrm>
            <a:off x="1904575" y="1368404"/>
            <a:ext cx="1385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400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Syn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: 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E504B8-978C-524E-B8FE-EBD6556D6786}"/>
              </a:ext>
            </a:extLst>
          </p:cNvPr>
          <p:cNvSpPr txBox="1"/>
          <p:nvPr/>
        </p:nvSpPr>
        <p:spPr>
          <a:xfrm>
            <a:off x="6306430" y="1368403"/>
            <a:ext cx="1385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400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Syn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: 20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3E8FB42-E2C5-F9E8-113E-BD886C71FF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61121" y="2057400"/>
            <a:ext cx="3218899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29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9D9D7D83-2466-713F-1CA8-35805747E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1024128"/>
            <a:ext cx="4572000" cy="64008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2E6C0A5-9B4A-BD3E-7947-2913F2E70A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8264" y="1024128"/>
            <a:ext cx="4572000" cy="640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15040D-D224-97B5-CD49-D6049B305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15261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CASE #3: Time Offset: 10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F86F5-3CF9-4D57-3E81-30D348DCB265}"/>
              </a:ext>
            </a:extLst>
          </p:cNvPr>
          <p:cNvSpPr txBox="1"/>
          <p:nvPr/>
        </p:nvSpPr>
        <p:spPr>
          <a:xfrm>
            <a:off x="1904575" y="1368404"/>
            <a:ext cx="1385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400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Syn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: 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BC0D7B-A3B5-CFDD-ECDB-D2B393286C8C}"/>
              </a:ext>
            </a:extLst>
          </p:cNvPr>
          <p:cNvSpPr txBox="1"/>
          <p:nvPr/>
        </p:nvSpPr>
        <p:spPr>
          <a:xfrm>
            <a:off x="6306430" y="1368403"/>
            <a:ext cx="1385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400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Syn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: 20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7C56535-6C3E-5B32-7992-225206102A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61120" y="2057400"/>
            <a:ext cx="3218899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954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A8FC004-DB3E-94E6-B50A-6286A0CA6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024128"/>
            <a:ext cx="4573221" cy="640251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9308B48-BC70-9A11-3FAA-B8DE26D82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8264" y="1024128"/>
            <a:ext cx="4573221" cy="64025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15040D-D224-97B5-CD49-D6049B305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40573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CASE #4: Time Offset: 15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623782-E25F-ED4F-7904-A6896733F0F2}"/>
              </a:ext>
            </a:extLst>
          </p:cNvPr>
          <p:cNvSpPr txBox="1"/>
          <p:nvPr/>
        </p:nvSpPr>
        <p:spPr>
          <a:xfrm>
            <a:off x="1904575" y="1368404"/>
            <a:ext cx="1385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400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Syn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: 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3F40A7-88F1-237F-CEDE-97C957952F50}"/>
              </a:ext>
            </a:extLst>
          </p:cNvPr>
          <p:cNvSpPr txBox="1"/>
          <p:nvPr/>
        </p:nvSpPr>
        <p:spPr>
          <a:xfrm>
            <a:off x="6306430" y="1368403"/>
            <a:ext cx="1385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400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Syn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: 20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D4909E1-A9FF-B725-682C-0438F9DD08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61121" y="2057400"/>
            <a:ext cx="3218899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576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2792B5E-CAB9-E17F-B4FA-74C353EED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795052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Compiled I/O Curves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C099C1D-6D20-50EB-6D6F-5C746F286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6200" y="1690688"/>
            <a:ext cx="44196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54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8236</TotalTime>
  <Words>362</Words>
  <Application>Microsoft Macintosh PowerPoint</Application>
  <PresentationFormat>Widescreen</PresentationFormat>
  <Paragraphs>78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Aptos</vt:lpstr>
      <vt:lpstr>Arial</vt:lpstr>
      <vt:lpstr>Calibri</vt:lpstr>
      <vt:lpstr>Calibri Light</vt:lpstr>
      <vt:lpstr>Helvetica Neue</vt:lpstr>
      <vt:lpstr>Office Theme</vt:lpstr>
      <vt:lpstr>Timing Variation</vt:lpstr>
      <vt:lpstr>GOAL</vt:lpstr>
      <vt:lpstr>Model Parameters</vt:lpstr>
      <vt:lpstr>PowerPoint Presentation</vt:lpstr>
      <vt:lpstr>CASE #1: Time Offset: 0 ms</vt:lpstr>
      <vt:lpstr>CASE #2: Time Offset: 5 ms</vt:lpstr>
      <vt:lpstr>CASE #3: Time Offset: 10 ms</vt:lpstr>
      <vt:lpstr>CASE #4: Time Offset: 15 ms</vt:lpstr>
      <vt:lpstr>Compiled I/O Curves</vt:lpstr>
      <vt:lpstr>Nonlinearity Scores</vt:lpstr>
      <vt:lpstr>PowerPoint Presentation</vt:lpstr>
      <vt:lpstr>CASE #1: Time Offset: 0 ms</vt:lpstr>
      <vt:lpstr>CASE #2: Time Offset: 5 ms</vt:lpstr>
      <vt:lpstr>CASE #3: Time Offset: 10 ms</vt:lpstr>
      <vt:lpstr>CASE #4: Time Offset: 15 ms</vt:lpstr>
      <vt:lpstr>Compiled I/O Curve</vt:lpstr>
      <vt:lpstr>Nonlinearity Scores</vt:lpstr>
      <vt:lpstr>PowerPoint Presentation</vt:lpstr>
      <vt:lpstr>CASE #1: Time Offset: 0 ms</vt:lpstr>
      <vt:lpstr>CASE #2: Time Offset: 5 ms</vt:lpstr>
      <vt:lpstr>CASE #3: Time Offset: 10 ms</vt:lpstr>
      <vt:lpstr>CASE #4: Time Offset: 15 ms</vt:lpstr>
      <vt:lpstr>Compiled I/O Curve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 of Inhibitory Gamma Rhythm Conductance on Nonlinearity</dc:title>
  <dc:creator>Christopher Jewell</dc:creator>
  <cp:lastModifiedBy>Christopher Jewell</cp:lastModifiedBy>
  <cp:revision>30</cp:revision>
  <dcterms:created xsi:type="dcterms:W3CDTF">2024-02-07T06:11:18Z</dcterms:created>
  <dcterms:modified xsi:type="dcterms:W3CDTF">2024-05-23T03:38:30Z</dcterms:modified>
</cp:coreProperties>
</file>